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1"/>
  </p:notesMasterIdLst>
  <p:handoutMasterIdLst>
    <p:handoutMasterId r:id="rId12"/>
  </p:handoutMasterIdLst>
  <p:sldIdLst>
    <p:sldId id="332" r:id="rId7"/>
    <p:sldId id="341" r:id="rId8"/>
    <p:sldId id="346" r:id="rId9"/>
    <p:sldId id="333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34:39.39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34:39.39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54324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6872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594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Project – Bike Collision Detection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4EF3C-FA66-4E60-9B8B-459915BEC3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94898" y="1368668"/>
            <a:ext cx="4268207" cy="289871"/>
          </a:xfrm>
        </p:spPr>
        <p:txBody>
          <a:bodyPr/>
          <a:lstStyle/>
          <a:p>
            <a:r>
              <a:rPr lang="en-GB" dirty="0"/>
              <a:t>Lesson 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D4810-E030-42CA-A615-19945CEF1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1970" y="3970085"/>
            <a:ext cx="5040778" cy="739253"/>
          </a:xfrm>
        </p:spPr>
        <p:txBody>
          <a:bodyPr/>
          <a:lstStyle/>
          <a:p>
            <a:r>
              <a:rPr lang="en-GB" dirty="0"/>
              <a:t>Container and Program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371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0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4CE0-07EF-4ECF-98F5-A4AC6C5B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A54D343-63C6-49A3-B0BA-084484E42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131398"/>
            <a:ext cx="11180867" cy="4595203"/>
          </a:xfrm>
        </p:spPr>
        <p:txBody>
          <a:bodyPr/>
          <a:lstStyle/>
          <a:p>
            <a:r>
              <a:rPr lang="en-GB" dirty="0"/>
              <a:t>Label the diagram below with the </a:t>
            </a:r>
            <a:r>
              <a:rPr lang="en-GB" b="1" i="1" dirty="0">
                <a:solidFill>
                  <a:srgbClr val="002060"/>
                </a:solidFill>
              </a:rPr>
              <a:t>x-</a:t>
            </a:r>
            <a:r>
              <a:rPr lang="en-GB" b="1" dirty="0">
                <a:solidFill>
                  <a:srgbClr val="002060"/>
                </a:solidFill>
              </a:rPr>
              <a:t>, </a:t>
            </a:r>
            <a:r>
              <a:rPr lang="en-GB" b="1" i="1" dirty="0">
                <a:solidFill>
                  <a:srgbClr val="002060"/>
                </a:solidFill>
              </a:rPr>
              <a:t>y-</a:t>
            </a:r>
            <a:r>
              <a:rPr lang="en-GB" b="1" dirty="0">
                <a:solidFill>
                  <a:srgbClr val="002060"/>
                </a:solidFill>
              </a:rPr>
              <a:t> and </a:t>
            </a:r>
            <a:r>
              <a:rPr lang="en-GB" b="1" i="1" dirty="0">
                <a:solidFill>
                  <a:srgbClr val="002060"/>
                </a:solidFill>
              </a:rPr>
              <a:t>z</a:t>
            </a:r>
            <a:r>
              <a:rPr lang="en-GB" b="1" dirty="0">
                <a:solidFill>
                  <a:srgbClr val="002060"/>
                </a:solidFill>
              </a:rPr>
              <a:t>-axis</a:t>
            </a:r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14:cNvPr>
              <p14:cNvContentPartPr/>
              <p14:nvPr/>
            </p14:nvContentPartPr>
            <p14:xfrm>
              <a:off x="7795737" y="-91492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9737" y="-986564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64DDE4BC-9A9D-47FE-B158-A4E3100DFEDB}"/>
              </a:ext>
            </a:extLst>
          </p:cNvPr>
          <p:cNvPicPr/>
          <p:nvPr/>
        </p:nvPicPr>
        <p:blipFill rotWithShape="1">
          <a:blip r:embed="rId6"/>
          <a:srcRect l="3667" t="20543" r="76222" b="52296"/>
          <a:stretch/>
        </p:blipFill>
        <p:spPr bwMode="auto">
          <a:xfrm>
            <a:off x="3657600" y="2369820"/>
            <a:ext cx="4008120" cy="2739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5773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4CE0-07EF-4ECF-98F5-A4AC6C5B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A757-3FC7-4DAB-9B06-E3842C23F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9172870" cy="4595203"/>
          </a:xfrm>
        </p:spPr>
        <p:txBody>
          <a:bodyPr/>
          <a:lstStyle/>
          <a:p>
            <a:pPr lvl="0"/>
            <a:r>
              <a:rPr lang="en-GB" dirty="0"/>
              <a:t>The micro:bit responds to </a:t>
            </a:r>
            <a:r>
              <a:rPr lang="en-GB" b="1" dirty="0">
                <a:solidFill>
                  <a:srgbClr val="002060"/>
                </a:solidFill>
              </a:rPr>
              <a:t>acceleration</a:t>
            </a:r>
            <a:r>
              <a:rPr lang="en-GB" dirty="0"/>
              <a:t> on one of the axes, </a:t>
            </a:r>
            <a:r>
              <a:rPr lang="en-GB" i="1" dirty="0"/>
              <a:t>x,</a:t>
            </a:r>
            <a:r>
              <a:rPr lang="en-GB" dirty="0"/>
              <a:t> </a:t>
            </a:r>
            <a:r>
              <a:rPr lang="en-GB" i="1" dirty="0"/>
              <a:t>y</a:t>
            </a:r>
            <a:r>
              <a:rPr lang="en-GB" dirty="0"/>
              <a:t> or </a:t>
            </a:r>
            <a:r>
              <a:rPr lang="en-GB" i="1" dirty="0"/>
              <a:t>z</a:t>
            </a:r>
          </a:p>
          <a:p>
            <a:pPr lvl="0"/>
            <a:r>
              <a:rPr lang="en-GB" dirty="0"/>
              <a:t>The micro:bit responds to acceleration on a combination of </a:t>
            </a:r>
            <a:r>
              <a:rPr lang="en-GB" b="1" dirty="0"/>
              <a:t>two</a:t>
            </a:r>
            <a:r>
              <a:rPr lang="en-GB" dirty="0"/>
              <a:t> of the axes, </a:t>
            </a:r>
            <a:r>
              <a:rPr lang="en-GB" i="1" dirty="0"/>
              <a:t>x</a:t>
            </a:r>
            <a:r>
              <a:rPr lang="en-GB" dirty="0"/>
              <a:t>, </a:t>
            </a:r>
            <a:r>
              <a:rPr lang="en-GB" i="1" dirty="0"/>
              <a:t>y</a:t>
            </a:r>
            <a:r>
              <a:rPr lang="en-GB" dirty="0"/>
              <a:t> or </a:t>
            </a:r>
            <a:r>
              <a:rPr lang="en-GB" i="1" dirty="0"/>
              <a:t>z</a:t>
            </a:r>
          </a:p>
          <a:p>
            <a:pPr lvl="0"/>
            <a:r>
              <a:rPr lang="en-GB" dirty="0"/>
              <a:t>The micro:bit responds to acceleration on all three axes</a:t>
            </a:r>
          </a:p>
          <a:p>
            <a:pPr lvl="0"/>
            <a:r>
              <a:rPr lang="en-GB" dirty="0"/>
              <a:t>The responses are standard, LED or scrolling text message</a:t>
            </a:r>
          </a:p>
          <a:p>
            <a:pPr lvl="0"/>
            <a:r>
              <a:rPr lang="en-GB" dirty="0"/>
              <a:t>The response uses the music or speech warnings</a:t>
            </a:r>
          </a:p>
          <a:p>
            <a:pPr lvl="0"/>
            <a:r>
              <a:rPr lang="en-GB" dirty="0"/>
              <a:t>The values used are suitable and tested</a:t>
            </a:r>
          </a:p>
          <a:p>
            <a:pPr lvl="0"/>
            <a:r>
              <a:rPr lang="en-GB" dirty="0"/>
              <a:t>You stay safe on your bike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14:cNvPr>
              <p14:cNvContentPartPr/>
              <p14:nvPr/>
            </p14:nvContentPartPr>
            <p14:xfrm>
              <a:off x="7795737" y="-91492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9737" y="-986564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02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884110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109</Words>
  <Application>Microsoft Office PowerPoint</Application>
  <PresentationFormat>Widescreen</PresentationFormat>
  <Paragraphs>16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1_Arm_PPT_Public</vt:lpstr>
      <vt:lpstr>Project – Bike Collision Detection</vt:lpstr>
      <vt:lpstr>Starter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2021-04-13T12:55:05Z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